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15"/>
  </p:notesMasterIdLst>
  <p:handoutMasterIdLst>
    <p:handoutMasterId r:id="rId16"/>
  </p:handoutMasterIdLst>
  <p:sldIdLst>
    <p:sldId id="256" r:id="rId2"/>
    <p:sldId id="259" r:id="rId3"/>
    <p:sldId id="260" r:id="rId4"/>
    <p:sldId id="258" r:id="rId5"/>
    <p:sldId id="264" r:id="rId6"/>
    <p:sldId id="257" r:id="rId7"/>
    <p:sldId id="261" r:id="rId8"/>
    <p:sldId id="265" r:id="rId9"/>
    <p:sldId id="266" r:id="rId10"/>
    <p:sldId id="267" r:id="rId11"/>
    <p:sldId id="268" r:id="rId12"/>
    <p:sldId id="269" r:id="rId13"/>
    <p:sldId id="263"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78429" autoAdjust="0"/>
  </p:normalViewPr>
  <p:slideViewPr>
    <p:cSldViewPr>
      <p:cViewPr varScale="1">
        <p:scale>
          <a:sx n="72" d="100"/>
          <a:sy n="72" d="100"/>
        </p:scale>
        <p:origin x="-1512"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AD13F2C-F6C6-4B35-A4E2-C03C0BF9DA3C}" type="datetimeFigureOut">
              <a:rPr lang="en-US" smtClean="0"/>
              <a:pPr/>
              <a:t>8/23/2010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318FFF1-55B7-4831-8E94-24E07E26D292}"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A58DDA3-FB88-4552-A887-ED009DFD1A34}" type="datetimeFigureOut">
              <a:rPr lang="en-US" smtClean="0"/>
              <a:pPr/>
              <a:t>8/23/2010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8579FA8-3523-4C02-A15D-3962C19A271D}"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dictionary.reference.com/browse/political+science"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http://dictionary.reference.com/browse/government</a:t>
            </a:r>
          </a:p>
          <a:p>
            <a:endParaRPr lang="en-US" b="1" dirty="0" smtClean="0"/>
          </a:p>
          <a:p>
            <a:r>
              <a:rPr lang="en-US" b="1" dirty="0" err="1" smtClean="0"/>
              <a:t>gov·ern·ment</a:t>
            </a:r>
            <a:endParaRPr lang="en-US" b="1" dirty="0" smtClean="0"/>
          </a:p>
          <a:p>
            <a:r>
              <a:rPr lang="en-US" dirty="0" smtClean="0"/>
              <a:t>   /ˈ</a:t>
            </a:r>
            <a:r>
              <a:rPr lang="en-US" dirty="0" err="1" smtClean="0"/>
              <a:t>gʌvərnmənt</a:t>
            </a:r>
            <a:r>
              <a:rPr lang="en-US" dirty="0" smtClean="0"/>
              <a:t>, ‐</a:t>
            </a:r>
            <a:r>
              <a:rPr lang="en-US" dirty="0" err="1" smtClean="0"/>
              <a:t>ərmənt</a:t>
            </a:r>
            <a:r>
              <a:rPr lang="en-US" dirty="0" smtClean="0"/>
              <a:t>/ Show Spelled[</a:t>
            </a:r>
            <a:r>
              <a:rPr lang="en-US" dirty="0" err="1" smtClean="0"/>
              <a:t>guhv-ern-muhnt</a:t>
            </a:r>
            <a:r>
              <a:rPr lang="en-US" dirty="0" smtClean="0"/>
              <a:t>, ‐</a:t>
            </a:r>
            <a:r>
              <a:rPr lang="en-US" dirty="0" err="1" smtClean="0"/>
              <a:t>er-muhnt</a:t>
            </a:r>
            <a:r>
              <a:rPr lang="en-US" dirty="0" smtClean="0"/>
              <a:t>] Show IPA </a:t>
            </a:r>
          </a:p>
          <a:p>
            <a:r>
              <a:rPr lang="en-US" dirty="0" smtClean="0"/>
              <a:t>–noun 1. the political direction and control exercised over the actions of the members, citizens, or inhabitants of communities, societies, and states; direction of the affairs of a state, community, etc.; political administration: Government is necessary to the existence of civilized society. </a:t>
            </a:r>
          </a:p>
          <a:p>
            <a:r>
              <a:rPr lang="en-US" dirty="0" smtClean="0"/>
              <a:t>2. the form or system of rule by which a state, community, etc., is governed: monarchical government; </a:t>
            </a:r>
            <a:r>
              <a:rPr lang="en-US" dirty="0" err="1" smtClean="0"/>
              <a:t>episcopal</a:t>
            </a:r>
            <a:r>
              <a:rPr lang="en-US" dirty="0" smtClean="0"/>
              <a:t> government. </a:t>
            </a:r>
          </a:p>
          <a:p>
            <a:r>
              <a:rPr lang="en-US" dirty="0" smtClean="0"/>
              <a:t>3. the governing body of persons in a state, community, etc.; administration. </a:t>
            </a:r>
          </a:p>
          <a:p>
            <a:r>
              <a:rPr lang="en-US" dirty="0" smtClean="0"/>
              <a:t>4. a branch or service of the supreme authority of a state or nation, taken as representing the whole: a dam built by the government. </a:t>
            </a:r>
          </a:p>
          <a:p>
            <a:r>
              <a:rPr lang="en-US" dirty="0" smtClean="0"/>
              <a:t>5. (in some parliamentary systems, as that of the United Kingdom) a. the particular group of persons forming the cabinet at any given time: The Prime Minister has formed a new government. </a:t>
            </a:r>
          </a:p>
          <a:p>
            <a:r>
              <a:rPr lang="en-US" dirty="0" smtClean="0"/>
              <a:t>b. the parliament along with the cabinet: The government has fallen. </a:t>
            </a:r>
          </a:p>
          <a:p>
            <a:r>
              <a:rPr lang="en-US" dirty="0" smtClean="0"/>
              <a:t>6. direction; control; management; rule: the government of one's conduct. </a:t>
            </a:r>
          </a:p>
          <a:p>
            <a:r>
              <a:rPr lang="en-US" dirty="0" smtClean="0"/>
              <a:t>7. a district governed; province. </a:t>
            </a:r>
          </a:p>
          <a:p>
            <a:r>
              <a:rPr lang="en-US" dirty="0" smtClean="0"/>
              <a:t>8. </a:t>
            </a:r>
            <a:r>
              <a:rPr lang="en-US" b="0" i="0" dirty="0" smtClean="0">
                <a:hlinkClick r:id="rId3"/>
              </a:rPr>
              <a:t>political science.</a:t>
            </a:r>
            <a:r>
              <a:rPr lang="en-US" dirty="0" smtClean="0"/>
              <a:t> </a:t>
            </a:r>
          </a:p>
          <a:p>
            <a:r>
              <a:rPr lang="en-US" dirty="0" smtClean="0"/>
              <a:t>9. Grammar . the </a:t>
            </a:r>
            <a:r>
              <a:rPr lang="en-US" dirty="0" err="1" smtClean="0"/>
              <a:t>extablished</a:t>
            </a:r>
            <a:r>
              <a:rPr lang="en-US" dirty="0" smtClean="0"/>
              <a:t> usage that requires that one word in a sentence should cause another to be of a particular form: the government of the verb by its subject. </a:t>
            </a:r>
            <a:endParaRPr lang="en-US" dirty="0"/>
          </a:p>
        </p:txBody>
      </p:sp>
      <p:sp>
        <p:nvSpPr>
          <p:cNvPr id="4" name="Slide Number Placeholder 3"/>
          <p:cNvSpPr>
            <a:spLocks noGrp="1"/>
          </p:cNvSpPr>
          <p:nvPr>
            <p:ph type="sldNum" sz="quarter" idx="10"/>
          </p:nvPr>
        </p:nvSpPr>
        <p:spPr/>
        <p:txBody>
          <a:bodyPr/>
          <a:lstStyle/>
          <a:p>
            <a:fld id="{68579FA8-3523-4C02-A15D-3962C19A271D}"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8579FA8-3523-4C02-A15D-3962C19A271D}"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http://www.usconstitution.net/glossary.html</a:t>
            </a:r>
            <a:endParaRPr lang="en-US" dirty="0"/>
          </a:p>
        </p:txBody>
      </p:sp>
      <p:sp>
        <p:nvSpPr>
          <p:cNvPr id="4" name="Slide Number Placeholder 3"/>
          <p:cNvSpPr>
            <a:spLocks noGrp="1"/>
          </p:cNvSpPr>
          <p:nvPr>
            <p:ph type="sldNum" sz="quarter" idx="10"/>
          </p:nvPr>
        </p:nvSpPr>
        <p:spPr/>
        <p:txBody>
          <a:bodyPr/>
          <a:lstStyle/>
          <a:p>
            <a:fld id="{68579FA8-3523-4C02-A15D-3962C19A271D}"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8579FA8-3523-4C02-A15D-3962C19A271D}"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character of a nation is sometimes best refined by its fieriest trials. How it has revealed in the story of the struggles to establish and preserve unity, justice, liberty, and the common good. It is the story of ordinary people joining their efforts to achieve the extraordinary. It is the story of a people…We, the people….</a:t>
            </a:r>
          </a:p>
          <a:p>
            <a:pPr>
              <a:buNone/>
            </a:pPr>
            <a:r>
              <a:rPr lang="en-US" sz="1050" dirty="0" smtClean="0"/>
              <a:t>Author unknown</a:t>
            </a:r>
          </a:p>
        </p:txBody>
      </p:sp>
      <p:sp>
        <p:nvSpPr>
          <p:cNvPr id="4" name="Slide Number Placeholder 3"/>
          <p:cNvSpPr>
            <a:spLocks noGrp="1"/>
          </p:cNvSpPr>
          <p:nvPr>
            <p:ph type="sldNum" sz="quarter" idx="10"/>
          </p:nvPr>
        </p:nvSpPr>
        <p:spPr/>
        <p:txBody>
          <a:bodyPr/>
          <a:lstStyle/>
          <a:p>
            <a:fld id="{68579FA8-3523-4C02-A15D-3962C19A271D}" type="slidenum">
              <a:rPr lang="en-US" smtClean="0"/>
              <a:pPr/>
              <a:t>13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8579FA8-3523-4C02-A15D-3962C19A271D}"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8579FA8-3523-4C02-A15D-3962C19A271D}"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8579FA8-3523-4C02-A15D-3962C19A271D}"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8579FA8-3523-4C02-A15D-3962C19A271D}"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8579FA8-3523-4C02-A15D-3962C19A271D}"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8579FA8-3523-4C02-A15D-3962C19A271D}"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http://www.usconstitution.net/const.html</a:t>
            </a:r>
          </a:p>
          <a:p>
            <a:endParaRPr lang="en-US" dirty="0" smtClean="0"/>
          </a:p>
          <a:p>
            <a:r>
              <a:rPr lang="en-US" dirty="0" smtClean="0"/>
              <a:t>One of the concerns of the Framers was that the government prior to that under the Constitution was unable, by force or persuasion, to quell rebellion or quarrels amongst the states. The government watched in horror as Shay's Rebellion transpired just before the Convention, and some states had very nearly gone to war with each other over territory (such as between Pennsylvania and Connecticut over Wilkes-Barre). One of the main goals of the Convention, then, was to ensure the federal government had powers to squash rebellion and to smooth tensions between states.</a:t>
            </a:r>
            <a:endParaRPr lang="en-US" dirty="0"/>
          </a:p>
        </p:txBody>
      </p:sp>
      <p:sp>
        <p:nvSpPr>
          <p:cNvPr id="4" name="Slide Number Placeholder 3"/>
          <p:cNvSpPr>
            <a:spLocks noGrp="1"/>
          </p:cNvSpPr>
          <p:nvPr>
            <p:ph type="sldNum" sz="quarter" idx="10"/>
          </p:nvPr>
        </p:nvSpPr>
        <p:spPr/>
        <p:txBody>
          <a:bodyPr/>
          <a:lstStyle/>
          <a:p>
            <a:fld id="{68579FA8-3523-4C02-A15D-3962C19A271D}"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Colonial Wars</a:t>
            </a:r>
          </a:p>
          <a:p>
            <a:r>
              <a:rPr lang="en-US" dirty="0" smtClean="0"/>
              <a:t>War</a:t>
            </a:r>
            <a:r>
              <a:rPr lang="en-US" baseline="0" dirty="0" smtClean="0"/>
              <a:t> of Independence</a:t>
            </a:r>
          </a:p>
          <a:p>
            <a:r>
              <a:rPr lang="en-US" baseline="0" dirty="0" smtClean="0"/>
              <a:t>Mexican-American War</a:t>
            </a:r>
          </a:p>
          <a:p>
            <a:r>
              <a:rPr lang="en-US" baseline="0" dirty="0" smtClean="0"/>
              <a:t>American Civil War (1861-1865)</a:t>
            </a:r>
          </a:p>
          <a:p>
            <a:r>
              <a:rPr lang="en-US" baseline="0" dirty="0" smtClean="0"/>
              <a:t>Indian Wars (1865-1870)</a:t>
            </a:r>
          </a:p>
          <a:p>
            <a:r>
              <a:rPr lang="en-US" baseline="0" dirty="0" smtClean="0"/>
              <a:t>Spanish-American War (1898)</a:t>
            </a:r>
          </a:p>
          <a:p>
            <a:r>
              <a:rPr lang="en-US" baseline="0" dirty="0" smtClean="0"/>
              <a:t>Banana Wars</a:t>
            </a:r>
          </a:p>
          <a:p>
            <a:r>
              <a:rPr lang="en-US" baseline="0" dirty="0" smtClean="0"/>
              <a:t>World War I</a:t>
            </a:r>
          </a:p>
          <a:p>
            <a:r>
              <a:rPr lang="en-US" baseline="0" dirty="0" smtClean="0"/>
              <a:t>World War II</a:t>
            </a:r>
          </a:p>
          <a:p>
            <a:r>
              <a:rPr lang="en-US" baseline="0" dirty="0" smtClean="0"/>
              <a:t>Cold War</a:t>
            </a:r>
          </a:p>
          <a:p>
            <a:r>
              <a:rPr lang="en-US" baseline="0" dirty="0" smtClean="0"/>
              <a:t>Korean War</a:t>
            </a:r>
          </a:p>
          <a:p>
            <a:r>
              <a:rPr lang="en-US" baseline="0" dirty="0" smtClean="0"/>
              <a:t>Vietnam War</a:t>
            </a:r>
          </a:p>
          <a:p>
            <a:r>
              <a:rPr lang="en-US" baseline="0" dirty="0" smtClean="0"/>
              <a:t>Gulf War</a:t>
            </a:r>
          </a:p>
          <a:p>
            <a:r>
              <a:rPr lang="en-US" baseline="0" dirty="0" smtClean="0"/>
              <a:t>War on Terrorism</a:t>
            </a:r>
          </a:p>
          <a:p>
            <a:r>
              <a:rPr lang="en-US" baseline="0" dirty="0" smtClean="0"/>
              <a:t>Afghanistan</a:t>
            </a:r>
          </a:p>
          <a:p>
            <a:r>
              <a:rPr lang="en-US" baseline="0" dirty="0" err="1" smtClean="0"/>
              <a:t>Phillippines</a:t>
            </a:r>
            <a:endParaRPr lang="en-US" baseline="0" dirty="0" smtClean="0"/>
          </a:p>
          <a:p>
            <a:r>
              <a:rPr lang="en-US" baseline="0" dirty="0" smtClean="0"/>
              <a:t>Iraq</a:t>
            </a:r>
          </a:p>
          <a:p>
            <a:endParaRPr lang="en-US" baseline="0" dirty="0" smtClean="0"/>
          </a:p>
          <a:p>
            <a:r>
              <a:rPr lang="en-US" baseline="0" dirty="0" smtClean="0"/>
              <a:t>We occupied many other place, </a:t>
            </a:r>
            <a:r>
              <a:rPr lang="en-US" baseline="0" dirty="0" err="1" smtClean="0"/>
              <a:t>overthough</a:t>
            </a:r>
            <a:r>
              <a:rPr lang="en-US" baseline="0" dirty="0" smtClean="0"/>
              <a:t> dictatorships an</a:t>
            </a:r>
          </a:p>
        </p:txBody>
      </p:sp>
      <p:sp>
        <p:nvSpPr>
          <p:cNvPr id="4" name="Slide Number Placeholder 3"/>
          <p:cNvSpPr>
            <a:spLocks noGrp="1"/>
          </p:cNvSpPr>
          <p:nvPr>
            <p:ph type="sldNum" sz="quarter" idx="10"/>
          </p:nvPr>
        </p:nvSpPr>
        <p:spPr/>
        <p:txBody>
          <a:bodyPr/>
          <a:lstStyle/>
          <a:p>
            <a:fld id="{68579FA8-3523-4C02-A15D-3962C19A271D}"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A53DD4C-B015-4C1B-94FE-F8E76C138629}" type="datetimeFigureOut">
              <a:rPr lang="en-US" smtClean="0"/>
              <a:pPr/>
              <a:t>8/23/2010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29A8C0-4B25-4C96-8489-E37B53F14C4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A53DD4C-B015-4C1B-94FE-F8E76C138629}" type="datetimeFigureOut">
              <a:rPr lang="en-US" smtClean="0"/>
              <a:pPr/>
              <a:t>8/23/2010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29A8C0-4B25-4C96-8489-E37B53F14C4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A53DD4C-B015-4C1B-94FE-F8E76C138629}" type="datetimeFigureOut">
              <a:rPr lang="en-US" smtClean="0"/>
              <a:pPr/>
              <a:t>8/23/2010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29A8C0-4B25-4C96-8489-E37B53F14C4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A53DD4C-B015-4C1B-94FE-F8E76C138629}" type="datetimeFigureOut">
              <a:rPr lang="en-US" smtClean="0"/>
              <a:pPr/>
              <a:t>8/23/2010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29A8C0-4B25-4C96-8489-E37B53F14C4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A53DD4C-B015-4C1B-94FE-F8E76C138629}" type="datetimeFigureOut">
              <a:rPr lang="en-US" smtClean="0"/>
              <a:pPr/>
              <a:t>8/23/2010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29A8C0-4B25-4C96-8489-E37B53F14C4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A53DD4C-B015-4C1B-94FE-F8E76C138629}" type="datetimeFigureOut">
              <a:rPr lang="en-US" smtClean="0"/>
              <a:pPr/>
              <a:t>8/23/2010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29A8C0-4B25-4C96-8489-E37B53F14C4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A53DD4C-B015-4C1B-94FE-F8E76C138629}" type="datetimeFigureOut">
              <a:rPr lang="en-US" smtClean="0"/>
              <a:pPr/>
              <a:t>8/23/2010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F29A8C0-4B25-4C96-8489-E37B53F14C4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A53DD4C-B015-4C1B-94FE-F8E76C138629}" type="datetimeFigureOut">
              <a:rPr lang="en-US" smtClean="0"/>
              <a:pPr/>
              <a:t>8/23/2010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F29A8C0-4B25-4C96-8489-E37B53F14C4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A53DD4C-B015-4C1B-94FE-F8E76C138629}" type="datetimeFigureOut">
              <a:rPr lang="en-US" smtClean="0"/>
              <a:pPr/>
              <a:t>8/23/2010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F29A8C0-4B25-4C96-8489-E37B53F14C4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A53DD4C-B015-4C1B-94FE-F8E76C138629}" type="datetimeFigureOut">
              <a:rPr lang="en-US" smtClean="0"/>
              <a:pPr/>
              <a:t>8/23/2010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29A8C0-4B25-4C96-8489-E37B53F14C4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A53DD4C-B015-4C1B-94FE-F8E76C138629}" type="datetimeFigureOut">
              <a:rPr lang="en-US" smtClean="0"/>
              <a:pPr/>
              <a:t>8/23/2010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29A8C0-4B25-4C96-8489-E37B53F14C4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A53DD4C-B015-4C1B-94FE-F8E76C138629}" type="datetimeFigureOut">
              <a:rPr lang="en-US" smtClean="0"/>
              <a:pPr/>
              <a:t>8/23/2010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F29A8C0-4B25-4C96-8489-E37B53F14C4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notesSlide" Target="../notesSlides/notesSlide11.xml"/><Relationship Id="rId1" Type="http://schemas.openxmlformats.org/officeDocument/2006/relationships/slideLayout" Target="../slideLayouts/slideLayout5.xml"/><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2.xml"/><Relationship Id="rId1" Type="http://schemas.openxmlformats.org/officeDocument/2006/relationships/slideLayout" Target="../slideLayouts/slideLayout4.xml"/><Relationship Id="rId6" Type="http://schemas.openxmlformats.org/officeDocument/2006/relationships/image" Target="../media/image4.png"/><Relationship Id="rId5" Type="http://schemas.openxmlformats.org/officeDocument/2006/relationships/image" Target="../media/image14.jpeg"/><Relationship Id="rId4" Type="http://schemas.openxmlformats.org/officeDocument/2006/relationships/image" Target="../media/image13.jpeg"/></Relationships>
</file>

<file path=ppt/slides/_rels/slide1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hyperlink" Target="http://www.defense.gov/multimedia/" TargetMode="External"/><Relationship Id="rId2" Type="http://schemas.openxmlformats.org/officeDocument/2006/relationships/notesSlide" Target="../notesSlides/notesSlide9.xml"/><Relationship Id="rId1" Type="http://schemas.openxmlformats.org/officeDocument/2006/relationships/slideLayout" Target="../slideLayouts/slideLayout4.xml"/><Relationship Id="rId5" Type="http://schemas.openxmlformats.org/officeDocument/2006/relationships/image" Target="../media/image9.png"/><Relationship Id="rId4" Type="http://schemas.openxmlformats.org/officeDocument/2006/relationships/hyperlink" Target="http://en.wikipedia.org/wiki/Military_history_of_the_United_States"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wnichols\Local Settings\Temporary Internet Files\Content.IE5\L6JFQJFX\MP900446685[1].jpg"/>
          <p:cNvPicPr>
            <a:picLocks noChangeAspect="1" noChangeArrowheads="1"/>
          </p:cNvPicPr>
          <p:nvPr/>
        </p:nvPicPr>
        <p:blipFill>
          <a:blip r:embed="rId3" cstate="print"/>
          <a:srcRect/>
          <a:stretch>
            <a:fillRect/>
          </a:stretch>
        </p:blipFill>
        <p:spPr bwMode="auto">
          <a:xfrm>
            <a:off x="838200" y="685800"/>
            <a:ext cx="6510015" cy="4343400"/>
          </a:xfrm>
          <a:prstGeom prst="rect">
            <a:avLst/>
          </a:prstGeom>
          <a:noFill/>
        </p:spPr>
      </p:pic>
      <p:pic>
        <p:nvPicPr>
          <p:cNvPr id="6146" name="Picture 2"/>
          <p:cNvPicPr>
            <a:picLocks noChangeAspect="1" noChangeArrowheads="1"/>
          </p:cNvPicPr>
          <p:nvPr/>
        </p:nvPicPr>
        <p:blipFill>
          <a:blip r:embed="rId4"/>
          <a:stretch>
            <a:fillRect/>
          </a:stretch>
        </p:blipFill>
        <p:spPr bwMode="auto">
          <a:xfrm>
            <a:off x="5181600" y="3733800"/>
            <a:ext cx="3137296" cy="2362200"/>
          </a:xfrm>
          <a:prstGeom prst="rect">
            <a:avLst/>
          </a:prstGeom>
          <a:noFill/>
          <a:ln>
            <a:noFill/>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981200" y="5486400"/>
            <a:ext cx="4572000" cy="646331"/>
          </a:xfrm>
          <a:prstGeom prst="rect">
            <a:avLst/>
          </a:prstGeom>
        </p:spPr>
        <p:txBody>
          <a:bodyPr>
            <a:spAutoFit/>
          </a:bodyPr>
          <a:lstStyle/>
          <a:p>
            <a:r>
              <a:rPr lang="en-US" dirty="0" smtClean="0"/>
              <a:t>http://upload.wikimedia.org/wikipedia/commons/3/34/Pentagons_new_map.jpg</a:t>
            </a:r>
            <a:endParaRPr lang="en-US" dirty="0"/>
          </a:p>
        </p:txBody>
      </p:sp>
      <p:pic>
        <p:nvPicPr>
          <p:cNvPr id="8196" name="Picture 4"/>
          <p:cNvPicPr>
            <a:picLocks noChangeAspect="1" noChangeArrowheads="1"/>
          </p:cNvPicPr>
          <p:nvPr/>
        </p:nvPicPr>
        <p:blipFill>
          <a:blip r:embed="rId3"/>
          <a:srcRect/>
          <a:stretch>
            <a:fillRect/>
          </a:stretch>
        </p:blipFill>
        <p:spPr bwMode="auto">
          <a:xfrm>
            <a:off x="228600" y="838200"/>
            <a:ext cx="8759480" cy="44958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General Welfare</a:t>
            </a:r>
            <a:endParaRPr lang="en-US" dirty="0"/>
          </a:p>
        </p:txBody>
      </p:sp>
      <p:sp>
        <p:nvSpPr>
          <p:cNvPr id="3" name="Text Placeholder 2"/>
          <p:cNvSpPr>
            <a:spLocks noGrp="1"/>
          </p:cNvSpPr>
          <p:nvPr>
            <p:ph type="body" idx="1"/>
          </p:nvPr>
        </p:nvSpPr>
        <p:spPr/>
        <p:txBody>
          <a:bodyPr/>
          <a:lstStyle/>
          <a:p>
            <a:r>
              <a:rPr lang="en-US" dirty="0" smtClean="0">
                <a:solidFill>
                  <a:srgbClr val="FF0000"/>
                </a:solidFill>
              </a:rPr>
              <a:t>As meant in Constitution</a:t>
            </a:r>
            <a:endParaRPr lang="en-US" dirty="0">
              <a:solidFill>
                <a:srgbClr val="FF0000"/>
              </a:solidFill>
            </a:endParaRPr>
          </a:p>
        </p:txBody>
      </p:sp>
      <p:sp>
        <p:nvSpPr>
          <p:cNvPr id="4" name="Content Placeholder 3"/>
          <p:cNvSpPr>
            <a:spLocks noGrp="1"/>
          </p:cNvSpPr>
          <p:nvPr>
            <p:ph sz="half" idx="2"/>
          </p:nvPr>
        </p:nvSpPr>
        <p:spPr>
          <a:xfrm>
            <a:off x="609600" y="2209800"/>
            <a:ext cx="4040188" cy="3951288"/>
          </a:xfrm>
        </p:spPr>
        <p:txBody>
          <a:bodyPr/>
          <a:lstStyle/>
          <a:p>
            <a:r>
              <a:rPr lang="en-US" dirty="0" smtClean="0"/>
              <a:t>welfare </a:t>
            </a:r>
            <a:r>
              <a:rPr lang="en-US" i="1" dirty="0" smtClean="0"/>
              <a:t>n.</a:t>
            </a:r>
            <a:r>
              <a:rPr lang="en-US" dirty="0" smtClean="0"/>
              <a:t> 1. health, happiness, or prosperity; well-being. [&lt;ME </a:t>
            </a:r>
            <a:r>
              <a:rPr lang="en-US" i="1" dirty="0" err="1" smtClean="0"/>
              <a:t>wel</a:t>
            </a:r>
            <a:r>
              <a:rPr lang="en-US" i="1" dirty="0" smtClean="0"/>
              <a:t> </a:t>
            </a:r>
            <a:r>
              <a:rPr lang="en-US" i="1" dirty="0" err="1" smtClean="0"/>
              <a:t>faren</a:t>
            </a:r>
            <a:r>
              <a:rPr lang="en-US" i="1" dirty="0" smtClean="0"/>
              <a:t>,</a:t>
            </a:r>
            <a:r>
              <a:rPr lang="en-US" dirty="0" smtClean="0"/>
              <a:t> to fare well]</a:t>
            </a:r>
            <a:endParaRPr lang="en-US" dirty="0"/>
          </a:p>
        </p:txBody>
      </p:sp>
      <p:sp>
        <p:nvSpPr>
          <p:cNvPr id="5" name="Text Placeholder 4"/>
          <p:cNvSpPr>
            <a:spLocks noGrp="1"/>
          </p:cNvSpPr>
          <p:nvPr>
            <p:ph type="body" sz="quarter" idx="3"/>
          </p:nvPr>
        </p:nvSpPr>
        <p:spPr/>
        <p:txBody>
          <a:bodyPr/>
          <a:lstStyle/>
          <a:p>
            <a:r>
              <a:rPr lang="en-US" dirty="0" smtClean="0">
                <a:solidFill>
                  <a:srgbClr val="0070C0"/>
                </a:solidFill>
              </a:rPr>
              <a:t>Another meaning today…</a:t>
            </a:r>
            <a:endParaRPr lang="en-US" dirty="0">
              <a:solidFill>
                <a:srgbClr val="0070C0"/>
              </a:solidFill>
            </a:endParaRPr>
          </a:p>
        </p:txBody>
      </p:sp>
      <p:sp>
        <p:nvSpPr>
          <p:cNvPr id="6" name="Content Placeholder 5"/>
          <p:cNvSpPr>
            <a:spLocks noGrp="1"/>
          </p:cNvSpPr>
          <p:nvPr>
            <p:ph sz="quarter" idx="4"/>
          </p:nvPr>
        </p:nvSpPr>
        <p:spPr/>
        <p:txBody>
          <a:bodyPr/>
          <a:lstStyle/>
          <a:p>
            <a:r>
              <a:rPr lang="en-US" dirty="0" smtClean="0"/>
              <a:t>Welfare in today's context also means organized efforts on the part of public or private organizations to benefit the poor, or simply public assistance. This is not the meaning of the word as used in the Constitution.</a:t>
            </a:r>
            <a:endParaRPr lang="en-US" dirty="0"/>
          </a:p>
        </p:txBody>
      </p:sp>
      <p:pic>
        <p:nvPicPr>
          <p:cNvPr id="9220" name="Picture 4" descr="C:\Users\admin\AppData\Local\Microsoft\Windows\Temporary Internet Files\Content.IE5\ZULU0RLD\MC900383552[1].wmf"/>
          <p:cNvPicPr>
            <a:picLocks noChangeAspect="1" noChangeArrowheads="1"/>
          </p:cNvPicPr>
          <p:nvPr/>
        </p:nvPicPr>
        <p:blipFill>
          <a:blip r:embed="rId3"/>
          <a:srcRect/>
          <a:stretch>
            <a:fillRect/>
          </a:stretch>
        </p:blipFill>
        <p:spPr bwMode="auto">
          <a:xfrm rot="20047927">
            <a:off x="386220" y="3784282"/>
            <a:ext cx="1779778" cy="2179176"/>
          </a:xfrm>
          <a:prstGeom prst="rect">
            <a:avLst/>
          </a:prstGeom>
          <a:noFill/>
        </p:spPr>
      </p:pic>
      <p:pic>
        <p:nvPicPr>
          <p:cNvPr id="10" name="Picture 9" descr="C:\Users\admin\AppData\Local\Microsoft\Windows\Temporary Internet Files\Content.IE5\FJIKVSG0\MC900431512[1].png"/>
          <p:cNvPicPr>
            <a:picLocks noChangeAspect="1" noChangeArrowheads="1"/>
          </p:cNvPicPr>
          <p:nvPr/>
        </p:nvPicPr>
        <p:blipFill>
          <a:blip r:embed="rId4"/>
          <a:srcRect/>
          <a:stretch>
            <a:fillRect/>
          </a:stretch>
        </p:blipFill>
        <p:spPr bwMode="auto">
          <a:xfrm>
            <a:off x="2286000" y="5410200"/>
            <a:ext cx="838200" cy="838200"/>
          </a:xfrm>
          <a:prstGeom prst="rect">
            <a:avLst/>
          </a:prstGeom>
          <a:noFill/>
        </p:spPr>
      </p:pic>
      <p:sp>
        <p:nvSpPr>
          <p:cNvPr id="12" name="TextBox 11"/>
          <p:cNvSpPr txBox="1"/>
          <p:nvPr/>
        </p:nvSpPr>
        <p:spPr>
          <a:xfrm>
            <a:off x="3200400" y="5486400"/>
            <a:ext cx="4724400" cy="646331"/>
          </a:xfrm>
          <a:prstGeom prst="rect">
            <a:avLst/>
          </a:prstGeom>
          <a:noFill/>
        </p:spPr>
        <p:txBody>
          <a:bodyPr wrap="square" rtlCol="0">
            <a:spAutoFit/>
          </a:bodyPr>
          <a:lstStyle/>
          <a:p>
            <a:r>
              <a:rPr lang="en-US" dirty="0" smtClean="0"/>
              <a:t>How do you think our government works to uphold this concept?</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4" name="Picture 4" descr="C:\Users\admin\AppData\Local\Microsoft\Windows\Temporary Internet Files\Content.IE5\2F1EE4SC\MP900439289[1].jpg"/>
          <p:cNvPicPr>
            <a:picLocks noChangeAspect="1" noChangeArrowheads="1"/>
          </p:cNvPicPr>
          <p:nvPr/>
        </p:nvPicPr>
        <p:blipFill>
          <a:blip r:embed="rId3" cstate="print"/>
          <a:srcRect/>
          <a:stretch>
            <a:fillRect/>
          </a:stretch>
        </p:blipFill>
        <p:spPr bwMode="auto">
          <a:xfrm>
            <a:off x="4038600" y="4267200"/>
            <a:ext cx="2333083" cy="1639824"/>
          </a:xfrm>
          <a:prstGeom prst="rect">
            <a:avLst/>
          </a:prstGeom>
          <a:noFill/>
        </p:spPr>
      </p:pic>
      <p:sp>
        <p:nvSpPr>
          <p:cNvPr id="2" name="Title 1"/>
          <p:cNvSpPr>
            <a:spLocks noGrp="1"/>
          </p:cNvSpPr>
          <p:nvPr>
            <p:ph type="title"/>
          </p:nvPr>
        </p:nvSpPr>
        <p:spPr/>
        <p:txBody>
          <a:bodyPr/>
          <a:lstStyle/>
          <a:p>
            <a:r>
              <a:rPr lang="en-US" dirty="0" smtClean="0"/>
              <a:t>Blessing of Liberty to</a:t>
            </a:r>
            <a:endParaRPr lang="en-US" dirty="0"/>
          </a:p>
        </p:txBody>
      </p:sp>
      <p:sp>
        <p:nvSpPr>
          <p:cNvPr id="3" name="Content Placeholder 2"/>
          <p:cNvSpPr>
            <a:spLocks noGrp="1"/>
          </p:cNvSpPr>
          <p:nvPr>
            <p:ph sz="half" idx="1"/>
          </p:nvPr>
        </p:nvSpPr>
        <p:spPr>
          <a:xfrm>
            <a:off x="457200" y="1600201"/>
            <a:ext cx="4038600" cy="2438400"/>
          </a:xfrm>
        </p:spPr>
        <p:txBody>
          <a:bodyPr>
            <a:normAutofit lnSpcReduction="10000"/>
          </a:bodyPr>
          <a:lstStyle/>
          <a:p>
            <a:pPr>
              <a:buNone/>
            </a:pPr>
            <a:r>
              <a:rPr lang="en-US" sz="4800" dirty="0" smtClean="0"/>
              <a:t>Our selves</a:t>
            </a:r>
          </a:p>
          <a:p>
            <a:pPr>
              <a:buNone/>
            </a:pPr>
            <a:r>
              <a:rPr lang="en-US" sz="4800" dirty="0" smtClean="0"/>
              <a:t>Our posterity</a:t>
            </a:r>
          </a:p>
          <a:p>
            <a:pPr>
              <a:buNone/>
            </a:pPr>
            <a:r>
              <a:rPr lang="en-US" dirty="0" smtClean="0"/>
              <a:t>(the future or for future generations) </a:t>
            </a:r>
            <a:endParaRPr lang="en-US" dirty="0"/>
          </a:p>
        </p:txBody>
      </p:sp>
      <p:pic>
        <p:nvPicPr>
          <p:cNvPr id="10242" name="Picture 2" descr="C:\Users\admin\AppData\Local\Microsoft\Windows\Temporary Internet Files\Content.IE5\M51EQH1D\MP900049764[1].jpg"/>
          <p:cNvPicPr>
            <a:picLocks noChangeAspect="1" noChangeArrowheads="1"/>
          </p:cNvPicPr>
          <p:nvPr/>
        </p:nvPicPr>
        <p:blipFill>
          <a:blip r:embed="rId4"/>
          <a:srcRect/>
          <a:stretch>
            <a:fillRect/>
          </a:stretch>
        </p:blipFill>
        <p:spPr bwMode="auto">
          <a:xfrm>
            <a:off x="6365290" y="4343400"/>
            <a:ext cx="2303275" cy="1524000"/>
          </a:xfrm>
          <a:prstGeom prst="rect">
            <a:avLst/>
          </a:prstGeom>
          <a:noFill/>
        </p:spPr>
      </p:pic>
      <p:pic>
        <p:nvPicPr>
          <p:cNvPr id="10243" name="Picture 3" descr="C:\Users\admin\AppData\Local\Microsoft\Windows\Temporary Internet Files\Content.IE5\ZULU0RLD\MP900448420[1].jpg"/>
          <p:cNvPicPr>
            <a:picLocks noChangeAspect="1" noChangeArrowheads="1"/>
          </p:cNvPicPr>
          <p:nvPr/>
        </p:nvPicPr>
        <p:blipFill>
          <a:blip r:embed="rId5"/>
          <a:srcRect/>
          <a:stretch>
            <a:fillRect/>
          </a:stretch>
        </p:blipFill>
        <p:spPr bwMode="auto">
          <a:xfrm>
            <a:off x="4114800" y="1447800"/>
            <a:ext cx="4457700" cy="2971800"/>
          </a:xfrm>
          <a:prstGeom prst="rect">
            <a:avLst/>
          </a:prstGeom>
          <a:noFill/>
        </p:spPr>
      </p:pic>
      <p:pic>
        <p:nvPicPr>
          <p:cNvPr id="8" name="Picture 7" descr="C:\Users\admin\AppData\Local\Microsoft\Windows\Temporary Internet Files\Content.IE5\FJIKVSG0\MC900431512[1].png"/>
          <p:cNvPicPr>
            <a:picLocks noChangeAspect="1" noChangeArrowheads="1"/>
          </p:cNvPicPr>
          <p:nvPr/>
        </p:nvPicPr>
        <p:blipFill>
          <a:blip r:embed="rId6"/>
          <a:srcRect/>
          <a:stretch>
            <a:fillRect/>
          </a:stretch>
        </p:blipFill>
        <p:spPr bwMode="auto">
          <a:xfrm>
            <a:off x="762000" y="4724400"/>
            <a:ext cx="838200" cy="838200"/>
          </a:xfrm>
          <a:prstGeom prst="rect">
            <a:avLst/>
          </a:prstGeom>
          <a:noFill/>
        </p:spPr>
      </p:pic>
      <p:sp>
        <p:nvSpPr>
          <p:cNvPr id="9" name="TextBox 8"/>
          <p:cNvSpPr txBox="1"/>
          <p:nvPr/>
        </p:nvSpPr>
        <p:spPr>
          <a:xfrm>
            <a:off x="762000" y="5486400"/>
            <a:ext cx="3200400" cy="923330"/>
          </a:xfrm>
          <a:prstGeom prst="rect">
            <a:avLst/>
          </a:prstGeom>
          <a:noFill/>
        </p:spPr>
        <p:txBody>
          <a:bodyPr wrap="square" rtlCol="0">
            <a:spAutoFit/>
          </a:bodyPr>
          <a:lstStyle/>
          <a:p>
            <a:r>
              <a:rPr lang="en-US" dirty="0" smtClean="0"/>
              <a:t>What are you doing to help our government to preserve posterity? </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3074" name="Picture 2" descr="C:\Users\admin\AppData\Local\Microsoft\Windows\Temporary Internet Files\Content.IE5\2F1EE4SC\MP900448317[1].jpg"/>
          <p:cNvPicPr>
            <a:picLocks noGrp="1" noChangeAspect="1" noChangeArrowheads="1"/>
          </p:cNvPicPr>
          <p:nvPr>
            <p:ph idx="1"/>
          </p:nvPr>
        </p:nvPicPr>
        <p:blipFill>
          <a:blip r:embed="rId3"/>
          <a:srcRect/>
          <a:stretch>
            <a:fillRect/>
          </a:stretch>
        </p:blipFill>
        <p:spPr bwMode="auto">
          <a:xfrm>
            <a:off x="1181526" y="1600200"/>
            <a:ext cx="6780948" cy="4525963"/>
          </a:xfrm>
          <a:prstGeom prst="rect">
            <a:avLst/>
          </a:prstGeom>
          <a:noFill/>
        </p:spPr>
      </p:pic>
      <p:pic>
        <p:nvPicPr>
          <p:cNvPr id="3075" name="Picture 3" descr="C:\Users\admin\AppData\Local\Microsoft\Windows\Temporary Internet Files\Content.IE5\2F1EE4SC\MP900448317[1].jpg"/>
          <p:cNvPicPr>
            <a:picLocks noChangeAspect="1" noChangeArrowheads="1"/>
          </p:cNvPicPr>
          <p:nvPr/>
        </p:nvPicPr>
        <p:blipFill>
          <a:blip r:embed="rId3"/>
          <a:srcRect/>
          <a:stretch>
            <a:fillRect/>
          </a:stretch>
        </p:blipFill>
        <p:spPr bwMode="auto">
          <a:xfrm>
            <a:off x="0" y="377405"/>
            <a:ext cx="9144000" cy="6103189"/>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883664"/>
          </a:xfrm>
        </p:spPr>
        <p:txBody>
          <a:bodyPr/>
          <a:lstStyle/>
          <a:p>
            <a:r>
              <a:rPr lang="en-US" dirty="0" smtClean="0"/>
              <a:t>What does the US Government do for you?</a:t>
            </a:r>
            <a:endParaRPr lang="en-US" dirty="0"/>
          </a:p>
        </p:txBody>
      </p:sp>
      <p:sp>
        <p:nvSpPr>
          <p:cNvPr id="3" name="Text Placeholder 2"/>
          <p:cNvSpPr>
            <a:spLocks noGrp="1"/>
          </p:cNvSpPr>
          <p:nvPr>
            <p:ph type="body" idx="1"/>
          </p:nvPr>
        </p:nvSpPr>
        <p:spPr>
          <a:xfrm>
            <a:off x="533400" y="2743200"/>
            <a:ext cx="7772400" cy="1509712"/>
          </a:xfrm>
        </p:spPr>
        <p:txBody>
          <a:bodyPr>
            <a:normAutofit fontScale="85000" lnSpcReduction="10000"/>
          </a:bodyPr>
          <a:lstStyle/>
          <a:p>
            <a:r>
              <a:rPr lang="en-US" dirty="0" smtClean="0">
                <a:solidFill>
                  <a:schemeClr val="tx1"/>
                </a:solidFill>
              </a:rPr>
              <a:t>Brainstorm and write as many services, and products that the government provides for you. </a:t>
            </a:r>
          </a:p>
          <a:p>
            <a:endParaRPr lang="en-US" dirty="0" smtClean="0">
              <a:solidFill>
                <a:schemeClr val="tx1"/>
              </a:solidFill>
            </a:endParaRPr>
          </a:p>
          <a:p>
            <a:r>
              <a:rPr lang="en-US" dirty="0" smtClean="0">
                <a:solidFill>
                  <a:schemeClr val="tx1"/>
                </a:solidFill>
              </a:rPr>
              <a:t>After 10 minutes </a:t>
            </a:r>
          </a:p>
          <a:p>
            <a:r>
              <a:rPr lang="en-US" dirty="0">
                <a:solidFill>
                  <a:schemeClr val="tx1"/>
                </a:solidFill>
              </a:rPr>
              <a:t>	</a:t>
            </a:r>
            <a:r>
              <a:rPr lang="en-US" dirty="0" smtClean="0">
                <a:solidFill>
                  <a:schemeClr val="tx1"/>
                </a:solidFill>
              </a:rPr>
              <a:t> Share out to create a chart of what we</a:t>
            </a:r>
            <a:r>
              <a:rPr lang="en-US" b="1" dirty="0" smtClean="0">
                <a:solidFill>
                  <a:schemeClr val="tx1"/>
                </a:solidFill>
              </a:rPr>
              <a:t> know </a:t>
            </a:r>
            <a:r>
              <a:rPr lang="en-US" dirty="0" smtClean="0">
                <a:solidFill>
                  <a:schemeClr val="tx1"/>
                </a:solidFill>
              </a:rPr>
              <a:t>the government does for us. </a:t>
            </a:r>
            <a:endParaRPr lang="en-US" dirty="0">
              <a:solidFill>
                <a:schemeClr val="tx1"/>
              </a:solidFill>
            </a:endParaRPr>
          </a:p>
        </p:txBody>
      </p:sp>
      <p:pic>
        <p:nvPicPr>
          <p:cNvPr id="3075" name="Picture 3" descr="C:\Documents and Settings\wnichols\Local Settings\Temporary Internet Files\Content.IE5\RLTPOW5Y\MC900354204[1].wmf"/>
          <p:cNvPicPr>
            <a:picLocks noChangeAspect="1" noChangeArrowheads="1"/>
          </p:cNvPicPr>
          <p:nvPr/>
        </p:nvPicPr>
        <p:blipFill>
          <a:blip r:embed="rId3" cstate="print"/>
          <a:srcRect/>
          <a:stretch>
            <a:fillRect/>
          </a:stretch>
        </p:blipFill>
        <p:spPr bwMode="auto">
          <a:xfrm rot="1760227">
            <a:off x="5626012" y="4540056"/>
            <a:ext cx="2286000" cy="2101448"/>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Share out</a:t>
            </a:r>
            <a:br>
              <a:rPr lang="en-US" dirty="0" smtClean="0"/>
            </a:br>
            <a:r>
              <a:rPr lang="en-US" sz="1800" dirty="0" smtClean="0"/>
              <a:t>(</a:t>
            </a:r>
            <a:r>
              <a:rPr lang="en-US" sz="1800" dirty="0" err="1" smtClean="0"/>
              <a:t>psst</a:t>
            </a:r>
            <a:r>
              <a:rPr lang="en-US" sz="1800" dirty="0" smtClean="0"/>
              <a:t> use the smart board to finish)</a:t>
            </a:r>
            <a:endParaRPr lang="en-US" dirty="0"/>
          </a:p>
        </p:txBody>
      </p:sp>
      <p:sp>
        <p:nvSpPr>
          <p:cNvPr id="3" name="Content Placeholder 2"/>
          <p:cNvSpPr>
            <a:spLocks noGrp="1"/>
          </p:cNvSpPr>
          <p:nvPr>
            <p:ph idx="1"/>
          </p:nvPr>
        </p:nvSpPr>
        <p:spPr/>
        <p:txBody>
          <a:bodyPr/>
          <a:lstStyle/>
          <a:p>
            <a:r>
              <a:rPr lang="en-US" dirty="0" smtClean="0"/>
              <a:t>Roads maintained</a:t>
            </a:r>
          </a:p>
          <a:p>
            <a:r>
              <a:rPr lang="en-US" dirty="0" smtClean="0"/>
              <a:t>Public education</a:t>
            </a:r>
          </a:p>
          <a:p>
            <a:endParaRPr lang="en-US" dirty="0" smtClean="0"/>
          </a:p>
          <a:p>
            <a:endParaRPr lang="en-US"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4876801"/>
            <a:ext cx="4495800" cy="1295400"/>
          </a:xfrm>
        </p:spPr>
        <p:txBody>
          <a:bodyPr>
            <a:normAutofit fontScale="90000"/>
          </a:bodyPr>
          <a:lstStyle/>
          <a:p>
            <a:r>
              <a:rPr lang="en-US" dirty="0" smtClean="0"/>
              <a:t>Preamble: </a:t>
            </a:r>
            <a:r>
              <a:rPr lang="en-US" sz="2400" dirty="0" smtClean="0"/>
              <a:t> compare what you brainstormed to these Following concepts:</a:t>
            </a:r>
            <a:br>
              <a:rPr lang="en-US" sz="2400" dirty="0" smtClean="0"/>
            </a:br>
            <a:endParaRPr lang="en-US" dirty="0"/>
          </a:p>
        </p:txBody>
      </p:sp>
      <p:sp>
        <p:nvSpPr>
          <p:cNvPr id="3" name="Text Placeholder 2"/>
          <p:cNvSpPr>
            <a:spLocks noGrp="1"/>
          </p:cNvSpPr>
          <p:nvPr>
            <p:ph type="body" idx="1"/>
          </p:nvPr>
        </p:nvSpPr>
        <p:spPr>
          <a:xfrm>
            <a:off x="685800" y="381000"/>
            <a:ext cx="7656513" cy="3492501"/>
          </a:xfrm>
        </p:spPr>
        <p:txBody>
          <a:bodyPr>
            <a:noAutofit/>
          </a:bodyPr>
          <a:lstStyle/>
          <a:p>
            <a:r>
              <a:rPr lang="en-US" sz="3600" dirty="0" smtClean="0">
                <a:solidFill>
                  <a:schemeClr val="tx1"/>
                </a:solidFill>
                <a:latin typeface="Freestyle Script" pitchFamily="66" charset="0"/>
              </a:rPr>
              <a:t>We the people of the United States of America, in Order to form a more </a:t>
            </a:r>
            <a:r>
              <a:rPr lang="en-US" sz="3600" dirty="0" smtClean="0">
                <a:solidFill>
                  <a:schemeClr val="tx1"/>
                </a:solidFill>
                <a:effectLst>
                  <a:outerShdw blurRad="38100" dist="38100" dir="2700000" algn="tl">
                    <a:srgbClr val="000000">
                      <a:alpha val="43137"/>
                    </a:srgbClr>
                  </a:outerShdw>
                </a:effectLst>
                <a:latin typeface="Freestyle Script" pitchFamily="66" charset="0"/>
              </a:rPr>
              <a:t>perfect Union</a:t>
            </a:r>
            <a:r>
              <a:rPr lang="en-US" sz="3600" dirty="0" smtClean="0">
                <a:solidFill>
                  <a:schemeClr val="tx1"/>
                </a:solidFill>
                <a:latin typeface="Freestyle Script" pitchFamily="66" charset="0"/>
              </a:rPr>
              <a:t>, </a:t>
            </a:r>
            <a:r>
              <a:rPr lang="en-US" sz="3600" dirty="0" smtClean="0">
                <a:solidFill>
                  <a:schemeClr val="tx1"/>
                </a:solidFill>
                <a:effectLst>
                  <a:outerShdw blurRad="38100" dist="38100" dir="2700000" algn="tl">
                    <a:srgbClr val="000000">
                      <a:alpha val="43137"/>
                    </a:srgbClr>
                  </a:outerShdw>
                </a:effectLst>
                <a:latin typeface="Freestyle Script" pitchFamily="66" charset="0"/>
              </a:rPr>
              <a:t>establish Justice</a:t>
            </a:r>
            <a:r>
              <a:rPr lang="en-US" sz="3600" dirty="0" smtClean="0">
                <a:solidFill>
                  <a:schemeClr val="tx1"/>
                </a:solidFill>
                <a:latin typeface="Freestyle Script" pitchFamily="66" charset="0"/>
              </a:rPr>
              <a:t>, </a:t>
            </a:r>
            <a:r>
              <a:rPr lang="en-US" sz="3600" dirty="0" smtClean="0">
                <a:solidFill>
                  <a:schemeClr val="tx1"/>
                </a:solidFill>
                <a:effectLst>
                  <a:outerShdw blurRad="38100" dist="38100" dir="2700000" algn="tl">
                    <a:srgbClr val="000000">
                      <a:alpha val="43137"/>
                    </a:srgbClr>
                  </a:outerShdw>
                </a:effectLst>
                <a:latin typeface="Freestyle Script" pitchFamily="66" charset="0"/>
              </a:rPr>
              <a:t>insure domestic Tranquilit</a:t>
            </a:r>
            <a:r>
              <a:rPr lang="en-US" sz="3600" dirty="0" smtClean="0">
                <a:solidFill>
                  <a:schemeClr val="tx1"/>
                </a:solidFill>
                <a:latin typeface="Freestyle Script" pitchFamily="66" charset="0"/>
              </a:rPr>
              <a:t>y, provide for the </a:t>
            </a:r>
            <a:r>
              <a:rPr lang="en-US" sz="3600" dirty="0" smtClean="0">
                <a:solidFill>
                  <a:schemeClr val="tx1"/>
                </a:solidFill>
                <a:effectLst>
                  <a:outerShdw blurRad="38100" dist="38100" dir="2700000" algn="tl">
                    <a:srgbClr val="000000">
                      <a:alpha val="43137"/>
                    </a:srgbClr>
                  </a:outerShdw>
                </a:effectLst>
                <a:latin typeface="Freestyle Script" pitchFamily="66" charset="0"/>
              </a:rPr>
              <a:t>common defense</a:t>
            </a:r>
            <a:r>
              <a:rPr lang="en-US" sz="3600" dirty="0" smtClean="0">
                <a:solidFill>
                  <a:schemeClr val="tx1"/>
                </a:solidFill>
                <a:latin typeface="Freestyle Script" pitchFamily="66" charset="0"/>
              </a:rPr>
              <a:t>, promote the </a:t>
            </a:r>
            <a:r>
              <a:rPr lang="en-US" sz="3600" dirty="0" smtClean="0">
                <a:solidFill>
                  <a:schemeClr val="tx1"/>
                </a:solidFill>
                <a:effectLst>
                  <a:outerShdw blurRad="38100" dist="38100" dir="2700000" algn="tl">
                    <a:srgbClr val="000000">
                      <a:alpha val="43137"/>
                    </a:srgbClr>
                  </a:outerShdw>
                </a:effectLst>
                <a:latin typeface="Freestyle Script" pitchFamily="66" charset="0"/>
              </a:rPr>
              <a:t>general Welfare</a:t>
            </a:r>
            <a:r>
              <a:rPr lang="en-US" sz="3600" dirty="0" smtClean="0">
                <a:solidFill>
                  <a:schemeClr val="tx1"/>
                </a:solidFill>
                <a:latin typeface="Freestyle Script" pitchFamily="66" charset="0"/>
              </a:rPr>
              <a:t>, and secure the Blessings of Liberty to ourselves and our</a:t>
            </a:r>
            <a:r>
              <a:rPr lang="en-US" sz="3600" dirty="0" smtClean="0">
                <a:solidFill>
                  <a:schemeClr val="tx1"/>
                </a:solidFill>
                <a:effectLst>
                  <a:outerShdw blurRad="38100" dist="38100" dir="2700000" algn="tl">
                    <a:srgbClr val="000000">
                      <a:alpha val="43137"/>
                    </a:srgbClr>
                  </a:outerShdw>
                </a:effectLst>
                <a:latin typeface="Freestyle Script" pitchFamily="66" charset="0"/>
              </a:rPr>
              <a:t> Posterity</a:t>
            </a:r>
            <a:r>
              <a:rPr lang="en-US" sz="3600" dirty="0" smtClean="0">
                <a:solidFill>
                  <a:schemeClr val="tx1"/>
                </a:solidFill>
                <a:latin typeface="Freestyle Script" pitchFamily="66" charset="0"/>
              </a:rPr>
              <a:t>, to </a:t>
            </a:r>
            <a:r>
              <a:rPr lang="en-US" sz="3600" dirty="0" smtClean="0">
                <a:solidFill>
                  <a:schemeClr val="tx1"/>
                </a:solidFill>
                <a:effectLst>
                  <a:outerShdw blurRad="38100" dist="38100" dir="2700000" algn="tl">
                    <a:srgbClr val="000000">
                      <a:alpha val="43137"/>
                    </a:srgbClr>
                  </a:outerShdw>
                </a:effectLst>
                <a:latin typeface="Freestyle Script" pitchFamily="66" charset="0"/>
              </a:rPr>
              <a:t>ordain</a:t>
            </a:r>
            <a:r>
              <a:rPr lang="en-US" sz="3600" dirty="0" smtClean="0">
                <a:solidFill>
                  <a:schemeClr val="tx1"/>
                </a:solidFill>
                <a:latin typeface="Freestyle Script" pitchFamily="66" charset="0"/>
              </a:rPr>
              <a:t> and establish the Constitution for the United States of America. </a:t>
            </a:r>
            <a:endParaRPr lang="en-US" sz="3600" dirty="0">
              <a:solidFill>
                <a:schemeClr val="tx1"/>
              </a:solidFill>
              <a:latin typeface="Freestyle Script" pitchFamily="66" charset="0"/>
            </a:endParaRPr>
          </a:p>
        </p:txBody>
      </p:sp>
      <p:pic>
        <p:nvPicPr>
          <p:cNvPr id="5" name="Picture 3" descr="C:\Users\admin\AppData\Local\Microsoft\Windows\Temporary Internet Files\Content.IE5\FJIKVSG0\MC900431512[1].png"/>
          <p:cNvPicPr>
            <a:picLocks noChangeAspect="1" noChangeArrowheads="1"/>
          </p:cNvPicPr>
          <p:nvPr/>
        </p:nvPicPr>
        <p:blipFill>
          <a:blip r:embed="rId3"/>
          <a:srcRect/>
          <a:stretch>
            <a:fillRect/>
          </a:stretch>
        </p:blipFill>
        <p:spPr bwMode="auto">
          <a:xfrm>
            <a:off x="457200" y="5105286"/>
            <a:ext cx="838200" cy="838200"/>
          </a:xfrm>
          <a:prstGeom prst="rect">
            <a:avLst/>
          </a:prstGeom>
          <a:noFill/>
        </p:spPr>
      </p:pic>
      <p:pic>
        <p:nvPicPr>
          <p:cNvPr id="5122" name="Picture 2"/>
          <p:cNvPicPr>
            <a:picLocks noChangeAspect="1" noChangeArrowheads="1"/>
          </p:cNvPicPr>
          <p:nvPr/>
        </p:nvPicPr>
        <p:blipFill>
          <a:blip r:embed="rId4"/>
          <a:srcRect/>
          <a:stretch>
            <a:fillRect/>
          </a:stretch>
        </p:blipFill>
        <p:spPr bwMode="auto">
          <a:xfrm rot="444612">
            <a:off x="6248400" y="3581400"/>
            <a:ext cx="2514600" cy="28956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1600200"/>
          <a:ext cx="8229600" cy="4800600"/>
        </p:xfrm>
        <a:graphic>
          <a:graphicData uri="http://schemas.openxmlformats.org/drawingml/2006/table">
            <a:tbl>
              <a:tblPr firstRow="1" bandRow="1">
                <a:tableStyleId>{5C22544A-7EE6-4342-B048-85BDC9FD1C3A}</a:tableStyleId>
              </a:tblPr>
              <a:tblGrid>
                <a:gridCol w="1371600"/>
                <a:gridCol w="1371600"/>
                <a:gridCol w="1371600"/>
                <a:gridCol w="1371600"/>
                <a:gridCol w="1371600"/>
                <a:gridCol w="1371600"/>
              </a:tblGrid>
              <a:tr h="370840">
                <a:tc>
                  <a:txBody>
                    <a:bodyPr/>
                    <a:lstStyle/>
                    <a:p>
                      <a:r>
                        <a:rPr lang="en-US" dirty="0" smtClean="0"/>
                        <a:t>From a more Perfect Union</a:t>
                      </a:r>
                      <a:endParaRPr lang="en-US" dirty="0"/>
                    </a:p>
                  </a:txBody>
                  <a:tcPr/>
                </a:tc>
                <a:tc>
                  <a:txBody>
                    <a:bodyPr/>
                    <a:lstStyle/>
                    <a:p>
                      <a:r>
                        <a:rPr lang="en-US" dirty="0" smtClean="0"/>
                        <a:t>Establish</a:t>
                      </a:r>
                      <a:r>
                        <a:rPr lang="en-US" baseline="0" dirty="0" smtClean="0"/>
                        <a:t> Justice</a:t>
                      </a:r>
                      <a:endParaRPr lang="en-US" dirty="0"/>
                    </a:p>
                  </a:txBody>
                  <a:tcPr/>
                </a:tc>
                <a:tc>
                  <a:txBody>
                    <a:bodyPr/>
                    <a:lstStyle/>
                    <a:p>
                      <a:r>
                        <a:rPr lang="en-US" dirty="0" smtClean="0"/>
                        <a:t>Insure Domestic Tranquility</a:t>
                      </a:r>
                      <a:endParaRPr lang="en-US" dirty="0"/>
                    </a:p>
                  </a:txBody>
                  <a:tcPr/>
                </a:tc>
                <a:tc>
                  <a:txBody>
                    <a:bodyPr/>
                    <a:lstStyle/>
                    <a:p>
                      <a:r>
                        <a:rPr lang="en-US" dirty="0" smtClean="0"/>
                        <a:t>Common Defense</a:t>
                      </a:r>
                      <a:endParaRPr lang="en-US" dirty="0"/>
                    </a:p>
                  </a:txBody>
                  <a:tcPr/>
                </a:tc>
                <a:tc>
                  <a:txBody>
                    <a:bodyPr/>
                    <a:lstStyle/>
                    <a:p>
                      <a:r>
                        <a:rPr lang="en-US" dirty="0" smtClean="0"/>
                        <a:t>General Welfare</a:t>
                      </a:r>
                      <a:endParaRPr lang="en-US" dirty="0"/>
                    </a:p>
                  </a:txBody>
                  <a:tcPr/>
                </a:tc>
                <a:tc>
                  <a:txBody>
                    <a:bodyPr/>
                    <a:lstStyle/>
                    <a:p>
                      <a:r>
                        <a:rPr lang="en-US" dirty="0" smtClean="0"/>
                        <a:t>Secure the Blessings of Liberty to our posterity</a:t>
                      </a:r>
                      <a:endParaRPr lang="en-US" dirty="0"/>
                    </a:p>
                  </a:txBody>
                  <a:tcPr/>
                </a:tc>
              </a:tr>
              <a:tr h="370840">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tc>
                  <a:txBody>
                    <a:bodyPr/>
                    <a:lstStyle/>
                    <a:p>
                      <a:endParaRPr lang="en-US" dirty="0"/>
                    </a:p>
                  </a:txBody>
                  <a:tcPr/>
                </a:tc>
              </a:tr>
              <a:tr h="370840">
                <a:tc>
                  <a:txBody>
                    <a:bodyPr/>
                    <a:lstStyle/>
                    <a:p>
                      <a:endParaRPr lang="en-US"/>
                    </a:p>
                  </a:txBody>
                  <a:tcPr/>
                </a:tc>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dirty="0"/>
                    </a:p>
                  </a:txBody>
                  <a:tcPr/>
                </a:tc>
                <a:tc>
                  <a:txBody>
                    <a:bodyPr/>
                    <a:lstStyle/>
                    <a:p>
                      <a:endParaRPr lang="en-US" dirty="0"/>
                    </a:p>
                  </a:txBody>
                  <a:tcPr/>
                </a:tc>
              </a:tr>
              <a:tr h="370840">
                <a:tc>
                  <a:txBody>
                    <a:bodyPr/>
                    <a:lstStyle/>
                    <a:p>
                      <a:endParaRPr lang="en-US"/>
                    </a:p>
                  </a:txBody>
                  <a:tcPr/>
                </a:tc>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dirty="0"/>
                    </a:p>
                  </a:txBody>
                  <a:tcPr/>
                </a:tc>
                <a:tc>
                  <a:txBody>
                    <a:bodyPr/>
                    <a:lstStyle/>
                    <a:p>
                      <a:endParaRPr lang="en-US" dirty="0"/>
                    </a:p>
                  </a:txBody>
                  <a:tcPr/>
                </a:tc>
              </a:tr>
              <a:tr h="370840">
                <a:tc>
                  <a:txBody>
                    <a:bodyPr/>
                    <a:lstStyle/>
                    <a:p>
                      <a:endParaRPr lang="en-US"/>
                    </a:p>
                  </a:txBody>
                  <a:tcPr/>
                </a:tc>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dirty="0"/>
                    </a:p>
                  </a:txBody>
                  <a:tcPr/>
                </a:tc>
                <a:tc>
                  <a:txBody>
                    <a:bodyPr/>
                    <a:lstStyle/>
                    <a:p>
                      <a:endParaRPr lang="en-US" dirty="0"/>
                    </a:p>
                  </a:txBody>
                  <a:tcPr/>
                </a:tc>
              </a:tr>
              <a:tr h="370840">
                <a:tc>
                  <a:txBody>
                    <a:bodyPr/>
                    <a:lstStyle/>
                    <a:p>
                      <a:endParaRPr lang="en-US"/>
                    </a:p>
                  </a:txBody>
                  <a:tcPr/>
                </a:tc>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dirty="0"/>
                    </a:p>
                  </a:txBody>
                  <a:tcPr/>
                </a:tc>
                <a:tc>
                  <a:txBody>
                    <a:bodyPr/>
                    <a:lstStyle/>
                    <a:p>
                      <a:endParaRPr lang="en-US" dirty="0"/>
                    </a:p>
                  </a:txBody>
                  <a:tcPr/>
                </a:tc>
              </a:tr>
              <a:tr h="370840">
                <a:tc>
                  <a:txBody>
                    <a:bodyPr/>
                    <a:lstStyle/>
                    <a:p>
                      <a:endParaRPr lang="en-US"/>
                    </a:p>
                  </a:txBody>
                  <a:tcPr/>
                </a:tc>
                <a:tc>
                  <a:txBody>
                    <a:bodyPr/>
                    <a:lstStyle/>
                    <a:p>
                      <a:endParaRPr lang="en-US" dirty="0"/>
                    </a:p>
                  </a:txBody>
                  <a:tcPr/>
                </a:tc>
                <a:tc>
                  <a:txBody>
                    <a:bodyPr/>
                    <a:lstStyle/>
                    <a:p>
                      <a:endParaRPr lang="en-US"/>
                    </a:p>
                  </a:txBody>
                  <a:tcPr/>
                </a:tc>
                <a:tc>
                  <a:txBody>
                    <a:bodyPr/>
                    <a:lstStyle/>
                    <a:p>
                      <a:endParaRPr lang="en-US" dirty="0"/>
                    </a:p>
                  </a:txBody>
                  <a:tcPr/>
                </a:tc>
                <a:tc>
                  <a:txBody>
                    <a:bodyPr/>
                    <a:lstStyle/>
                    <a:p>
                      <a:endParaRPr lang="en-US" dirty="0"/>
                    </a:p>
                  </a:txBody>
                  <a:tcPr/>
                </a:tc>
                <a:tc>
                  <a:txBody>
                    <a:bodyPr/>
                    <a:lstStyle/>
                    <a:p>
                      <a:endParaRPr lang="en-US" dirty="0"/>
                    </a:p>
                  </a:txBody>
                  <a:tcPr/>
                </a:tc>
              </a:tr>
              <a:tr h="370840">
                <a:tc>
                  <a:txBody>
                    <a:bodyPr/>
                    <a:lstStyle/>
                    <a:p>
                      <a:endParaRPr lang="en-US"/>
                    </a:p>
                  </a:txBody>
                  <a:tcPr/>
                </a:tc>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dirty="0"/>
                    </a:p>
                  </a:txBody>
                  <a:tcPr/>
                </a:tc>
                <a:tc>
                  <a:txBody>
                    <a:bodyPr/>
                    <a:lstStyle/>
                    <a:p>
                      <a:endParaRPr lang="en-US" dirty="0"/>
                    </a:p>
                  </a:txBody>
                  <a:tcPr/>
                </a:tc>
              </a:tr>
              <a:tr h="370840">
                <a:tc>
                  <a:txBody>
                    <a:bodyPr/>
                    <a:lstStyle/>
                    <a:p>
                      <a:endParaRPr lang="en-US"/>
                    </a:p>
                  </a:txBody>
                  <a:tcPr/>
                </a:tc>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dirty="0"/>
                    </a:p>
                  </a:txBody>
                  <a:tcPr/>
                </a:tc>
                <a:tc>
                  <a:txBody>
                    <a:bodyPr/>
                    <a:lstStyle/>
                    <a:p>
                      <a:endParaRPr lang="en-US" dirty="0"/>
                    </a:p>
                  </a:txBody>
                  <a:tcPr/>
                </a:tc>
              </a:tr>
              <a:tr h="370840">
                <a:tc>
                  <a:txBody>
                    <a:bodyPr/>
                    <a:lstStyle/>
                    <a:p>
                      <a:endParaRPr lang="en-US"/>
                    </a:p>
                  </a:txBody>
                  <a:tcPr/>
                </a:tc>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dirty="0"/>
                    </a:p>
                  </a:txBody>
                  <a:tcPr/>
                </a:tc>
                <a:tc>
                  <a:txBody>
                    <a:bodyPr/>
                    <a:lstStyle/>
                    <a:p>
                      <a:endParaRPr lang="en-US" dirty="0"/>
                    </a:p>
                  </a:txBody>
                  <a:tcPr/>
                </a:tc>
              </a:tr>
            </a:tbl>
          </a:graphicData>
        </a:graphic>
      </p:graphicFrame>
      <p:sp>
        <p:nvSpPr>
          <p:cNvPr id="5" name="Title 1"/>
          <p:cNvSpPr>
            <a:spLocks noGrp="1"/>
          </p:cNvSpPr>
          <p:nvPr>
            <p:ph type="title"/>
          </p:nvPr>
        </p:nvSpPr>
        <p:spPr/>
        <p:txBody>
          <a:bodyPr>
            <a:noAutofit/>
          </a:bodyPr>
          <a:lstStyle/>
          <a:p>
            <a:pPr algn="l"/>
            <a:r>
              <a:rPr lang="en-US" sz="4000" b="1" dirty="0" smtClean="0"/>
              <a:t>Preamble</a:t>
            </a:r>
            <a:br>
              <a:rPr lang="en-US" sz="4000" b="1" dirty="0" smtClean="0"/>
            </a:br>
            <a:r>
              <a:rPr lang="en-US" sz="3200" b="1" dirty="0" smtClean="0"/>
              <a:t>  </a:t>
            </a:r>
            <a:r>
              <a:rPr lang="en-US" sz="2400" b="1" dirty="0" smtClean="0"/>
              <a:t>Categorize the government services or product below:</a:t>
            </a:r>
            <a:endParaRPr lang="en-US" sz="5400" b="1"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normAutofit/>
          </a:bodyPr>
          <a:lstStyle/>
          <a:p>
            <a:r>
              <a:rPr lang="en-US" dirty="0" smtClean="0"/>
              <a:t>Form A More Perfect Union</a:t>
            </a:r>
            <a:endParaRPr lang="en-US" dirty="0"/>
          </a:p>
        </p:txBody>
      </p:sp>
      <p:sp>
        <p:nvSpPr>
          <p:cNvPr id="3" name="Content Placeholder 2"/>
          <p:cNvSpPr>
            <a:spLocks noGrp="1"/>
          </p:cNvSpPr>
          <p:nvPr>
            <p:ph sz="half" idx="1"/>
          </p:nvPr>
        </p:nvSpPr>
        <p:spPr>
          <a:xfrm>
            <a:off x="381000" y="1828800"/>
            <a:ext cx="4648200" cy="2514599"/>
          </a:xfrm>
        </p:spPr>
        <p:txBody>
          <a:bodyPr>
            <a:normAutofit fontScale="92500" lnSpcReduction="20000"/>
          </a:bodyPr>
          <a:lstStyle/>
          <a:p>
            <a:r>
              <a:rPr lang="en-US" dirty="0" smtClean="0"/>
              <a:t>a group of states or nations united into one political body, as that of the American colonies at the time of the Revolution</a:t>
            </a:r>
          </a:p>
          <a:p>
            <a:pPr>
              <a:buNone/>
            </a:pPr>
            <a:endParaRPr lang="en-US" dirty="0" smtClean="0"/>
          </a:p>
          <a:p>
            <a:pPr>
              <a:buNone/>
            </a:pPr>
            <a:r>
              <a:rPr lang="en-US" sz="1600" dirty="0" smtClean="0"/>
              <a:t>http://dictionary.reference.com/browse/union</a:t>
            </a:r>
            <a:endParaRPr lang="en-US" sz="1600" dirty="0"/>
          </a:p>
        </p:txBody>
      </p:sp>
      <p:pic>
        <p:nvPicPr>
          <p:cNvPr id="1029" name="Picture 5" descr="C:\Documents and Settings\wnichols\Local Settings\Temporary Internet Files\Content.IE5\L6JFQJFX\MC900189571[1].jpg"/>
          <p:cNvPicPr>
            <a:picLocks noChangeAspect="1" noChangeArrowheads="1"/>
          </p:cNvPicPr>
          <p:nvPr/>
        </p:nvPicPr>
        <p:blipFill>
          <a:blip r:embed="rId3" cstate="print"/>
          <a:srcRect/>
          <a:stretch>
            <a:fillRect/>
          </a:stretch>
        </p:blipFill>
        <p:spPr bwMode="auto">
          <a:xfrm>
            <a:off x="5029200" y="1981200"/>
            <a:ext cx="3822192" cy="2999232"/>
          </a:xfrm>
          <a:prstGeom prst="rect">
            <a:avLst/>
          </a:prstGeom>
          <a:noFill/>
        </p:spPr>
      </p:pic>
      <p:sp>
        <p:nvSpPr>
          <p:cNvPr id="10" name="TextBox 9"/>
          <p:cNvSpPr txBox="1"/>
          <p:nvPr/>
        </p:nvSpPr>
        <p:spPr>
          <a:xfrm>
            <a:off x="1371600" y="5029200"/>
            <a:ext cx="7315200" cy="1477328"/>
          </a:xfrm>
          <a:prstGeom prst="rect">
            <a:avLst/>
          </a:prstGeom>
          <a:noFill/>
        </p:spPr>
        <p:txBody>
          <a:bodyPr wrap="square" rtlCol="0">
            <a:spAutoFit/>
          </a:bodyPr>
          <a:lstStyle/>
          <a:p>
            <a:r>
              <a:rPr lang="en-US" dirty="0" smtClean="0"/>
              <a:t>Can you think of instances when we were not a perfect union? </a:t>
            </a:r>
          </a:p>
          <a:p>
            <a:r>
              <a:rPr lang="en-US" dirty="0" smtClean="0"/>
              <a:t>How have we overcame struggles and remained united?</a:t>
            </a:r>
          </a:p>
          <a:p>
            <a:r>
              <a:rPr lang="en-US" dirty="0" smtClean="0"/>
              <a:t>What does over coming struggles as a nation mean to you? </a:t>
            </a:r>
          </a:p>
          <a:p>
            <a:r>
              <a:rPr lang="en-US" dirty="0" smtClean="0"/>
              <a:t>Is it still important, to work on being a more perfect nation, today?</a:t>
            </a:r>
          </a:p>
          <a:p>
            <a:r>
              <a:rPr lang="en-US" dirty="0" smtClean="0"/>
              <a:t>Name other countries or states that are “UNITED”?</a:t>
            </a:r>
            <a:endParaRPr lang="en-US" dirty="0"/>
          </a:p>
        </p:txBody>
      </p:sp>
      <p:pic>
        <p:nvPicPr>
          <p:cNvPr id="1027" name="Picture 3" descr="C:\Users\admin\AppData\Local\Microsoft\Windows\Temporary Internet Files\Content.IE5\FJIKVSG0\MC900431512[1].png"/>
          <p:cNvPicPr>
            <a:picLocks noChangeAspect="1" noChangeArrowheads="1"/>
          </p:cNvPicPr>
          <p:nvPr/>
        </p:nvPicPr>
        <p:blipFill>
          <a:blip r:embed="rId4"/>
          <a:srcRect/>
          <a:stretch>
            <a:fillRect/>
          </a:stretch>
        </p:blipFill>
        <p:spPr bwMode="auto">
          <a:xfrm>
            <a:off x="609600" y="5257800"/>
            <a:ext cx="838200" cy="838200"/>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Establish Justice</a:t>
            </a:r>
            <a:endParaRPr lang="en-US" dirty="0"/>
          </a:p>
        </p:txBody>
      </p:sp>
      <p:pic>
        <p:nvPicPr>
          <p:cNvPr id="2050" name="Picture 2"/>
          <p:cNvPicPr>
            <a:picLocks noGrp="1" noChangeAspect="1" noChangeArrowheads="1"/>
          </p:cNvPicPr>
          <p:nvPr>
            <p:ph sz="half" idx="2"/>
          </p:nvPr>
        </p:nvPicPr>
        <p:blipFill>
          <a:blip r:embed="rId3"/>
          <a:srcRect/>
          <a:stretch>
            <a:fillRect/>
          </a:stretch>
        </p:blipFill>
        <p:spPr bwMode="auto">
          <a:xfrm>
            <a:off x="4572000" y="1524000"/>
            <a:ext cx="3967506" cy="2971800"/>
          </a:xfrm>
          <a:prstGeom prst="rect">
            <a:avLst/>
          </a:prstGeom>
          <a:ln>
            <a:noFill/>
          </a:ln>
          <a:effectLst>
            <a:outerShdw blurRad="292100" dist="139700" dir="2700000" algn="tl" rotWithShape="0">
              <a:srgbClr val="333333">
                <a:alpha val="65000"/>
              </a:srgbClr>
            </a:outerShdw>
          </a:effectLst>
        </p:spPr>
      </p:pic>
      <p:sp>
        <p:nvSpPr>
          <p:cNvPr id="6" name="Content Placeholder 5"/>
          <p:cNvSpPr>
            <a:spLocks noGrp="1"/>
          </p:cNvSpPr>
          <p:nvPr>
            <p:ph sz="half" idx="1"/>
          </p:nvPr>
        </p:nvSpPr>
        <p:spPr>
          <a:xfrm>
            <a:off x="457200" y="1600201"/>
            <a:ext cx="4038600" cy="2895600"/>
          </a:xfrm>
        </p:spPr>
        <p:txBody>
          <a:bodyPr>
            <a:normAutofit fontScale="77500" lnSpcReduction="20000"/>
          </a:bodyPr>
          <a:lstStyle/>
          <a:p>
            <a:r>
              <a:rPr lang="en-US" dirty="0" smtClean="0"/>
              <a:t>“…America-strong, outspoken, intense in their convictions, sometimes wrong-headed but always generous and brave, with a passion for justice no nation has ever matched.”</a:t>
            </a:r>
          </a:p>
          <a:p>
            <a:pPr>
              <a:buNone/>
            </a:pPr>
            <a:r>
              <a:rPr lang="en-US" dirty="0" smtClean="0"/>
              <a:t>Johnson, Paul</a:t>
            </a:r>
            <a:r>
              <a:rPr lang="en-US" i="1" u="sng" dirty="0" smtClean="0"/>
              <a:t>. History of the American People. </a:t>
            </a:r>
            <a:r>
              <a:rPr lang="en-US" i="1" dirty="0" smtClean="0"/>
              <a:t> New York: HarperCollins:</a:t>
            </a:r>
            <a:r>
              <a:rPr lang="en-US" dirty="0" smtClean="0"/>
              <a:t> 1997.</a:t>
            </a:r>
            <a:endParaRPr lang="en-US" dirty="0"/>
          </a:p>
        </p:txBody>
      </p:sp>
      <p:pic>
        <p:nvPicPr>
          <p:cNvPr id="8" name="Picture 3" descr="C:\Users\admin\AppData\Local\Microsoft\Windows\Temporary Internet Files\Content.IE5\FJIKVSG0\MC900431512[1].png"/>
          <p:cNvPicPr>
            <a:picLocks noChangeAspect="1" noChangeArrowheads="1"/>
          </p:cNvPicPr>
          <p:nvPr/>
        </p:nvPicPr>
        <p:blipFill>
          <a:blip r:embed="rId4"/>
          <a:srcRect/>
          <a:stretch>
            <a:fillRect/>
          </a:stretch>
        </p:blipFill>
        <p:spPr bwMode="auto">
          <a:xfrm>
            <a:off x="381000" y="4648200"/>
            <a:ext cx="838200" cy="838200"/>
          </a:xfrm>
          <a:prstGeom prst="rect">
            <a:avLst/>
          </a:prstGeom>
          <a:noFill/>
        </p:spPr>
      </p:pic>
      <p:sp>
        <p:nvSpPr>
          <p:cNvPr id="9" name="TextBox 8"/>
          <p:cNvSpPr txBox="1"/>
          <p:nvPr/>
        </p:nvSpPr>
        <p:spPr>
          <a:xfrm>
            <a:off x="1295400" y="4648200"/>
            <a:ext cx="7848600" cy="1754326"/>
          </a:xfrm>
          <a:prstGeom prst="rect">
            <a:avLst/>
          </a:prstGeom>
          <a:noFill/>
        </p:spPr>
        <p:txBody>
          <a:bodyPr wrap="square" rtlCol="0">
            <a:spAutoFit/>
          </a:bodyPr>
          <a:lstStyle/>
          <a:p>
            <a:r>
              <a:rPr lang="en-US" dirty="0" smtClean="0"/>
              <a:t>How would you define America’s passion for Justice?</a:t>
            </a:r>
          </a:p>
          <a:p>
            <a:r>
              <a:rPr lang="en-US" dirty="0" smtClean="0"/>
              <a:t>Can you think of historical moments when we, as Americans, wanted Justice?</a:t>
            </a:r>
          </a:p>
          <a:p>
            <a:endParaRPr lang="en-US" dirty="0" smtClean="0"/>
          </a:p>
          <a:p>
            <a:r>
              <a:rPr lang="en-US" dirty="0" smtClean="0"/>
              <a:t>Have you personally  dealt with the American Judicial System?</a:t>
            </a:r>
          </a:p>
          <a:p>
            <a:r>
              <a:rPr lang="en-US" dirty="0" smtClean="0"/>
              <a:t>Can our need for Justice be too extreme, if so when? </a:t>
            </a:r>
          </a:p>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Insure Domestic Tranquility</a:t>
            </a:r>
            <a:endParaRPr lang="en-US" dirty="0"/>
          </a:p>
        </p:txBody>
      </p:sp>
      <p:sp>
        <p:nvSpPr>
          <p:cNvPr id="3" name="Content Placeholder 2"/>
          <p:cNvSpPr>
            <a:spLocks noGrp="1"/>
          </p:cNvSpPr>
          <p:nvPr>
            <p:ph idx="1"/>
          </p:nvPr>
        </p:nvSpPr>
        <p:spPr>
          <a:xfrm>
            <a:off x="381000" y="1295400"/>
            <a:ext cx="4876800" cy="4953000"/>
          </a:xfrm>
        </p:spPr>
        <p:txBody>
          <a:bodyPr>
            <a:normAutofit fontScale="85000" lnSpcReduction="20000"/>
          </a:bodyPr>
          <a:lstStyle/>
          <a:p>
            <a:r>
              <a:rPr lang="en-US" dirty="0" smtClean="0"/>
              <a:t>“One of the main goals of the Convention, then, was to ensure the federal government had powers to squash rebellion and to smooth tensions between states.”</a:t>
            </a:r>
          </a:p>
          <a:p>
            <a:pPr>
              <a:buNone/>
            </a:pPr>
            <a:r>
              <a:rPr lang="en-US" sz="2100" dirty="0" smtClean="0"/>
              <a:t>http://www.usconstitution.net/const.html</a:t>
            </a:r>
          </a:p>
          <a:p>
            <a:endParaRPr lang="en-US" dirty="0" smtClean="0"/>
          </a:p>
          <a:p>
            <a:endParaRPr lang="en-US" dirty="0" smtClean="0"/>
          </a:p>
          <a:p>
            <a:r>
              <a:rPr lang="en-US" dirty="0" smtClean="0"/>
              <a:t>Can you think of other moments in history when the US Government has “squashed rebellion”? </a:t>
            </a:r>
          </a:p>
          <a:p>
            <a:endParaRPr lang="en-US" dirty="0" smtClean="0"/>
          </a:p>
        </p:txBody>
      </p:sp>
      <p:pic>
        <p:nvPicPr>
          <p:cNvPr id="4" name="Picture 3" descr="C:\Users\admin\AppData\Local\Microsoft\Windows\Temporary Internet Files\Content.IE5\FJIKVSG0\MC900431512[1].png"/>
          <p:cNvPicPr>
            <a:picLocks noChangeAspect="1" noChangeArrowheads="1"/>
          </p:cNvPicPr>
          <p:nvPr/>
        </p:nvPicPr>
        <p:blipFill>
          <a:blip r:embed="rId3"/>
          <a:srcRect/>
          <a:stretch>
            <a:fillRect/>
          </a:stretch>
        </p:blipFill>
        <p:spPr bwMode="auto">
          <a:xfrm>
            <a:off x="0" y="4343400"/>
            <a:ext cx="838200" cy="838200"/>
          </a:xfrm>
          <a:prstGeom prst="rect">
            <a:avLst/>
          </a:prstGeom>
          <a:noFill/>
        </p:spPr>
      </p:pic>
      <p:pic>
        <p:nvPicPr>
          <p:cNvPr id="4099" name="Picture 3"/>
          <p:cNvPicPr>
            <a:picLocks noChangeAspect="1" noChangeArrowheads="1"/>
          </p:cNvPicPr>
          <p:nvPr/>
        </p:nvPicPr>
        <p:blipFill>
          <a:blip r:embed="rId4"/>
          <a:srcRect/>
          <a:stretch>
            <a:fillRect/>
          </a:stretch>
        </p:blipFill>
        <p:spPr bwMode="auto">
          <a:xfrm>
            <a:off x="5410200" y="1371600"/>
            <a:ext cx="3352800" cy="3632200"/>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Common Defense</a:t>
            </a:r>
            <a:endParaRPr lang="en-US" dirty="0"/>
          </a:p>
        </p:txBody>
      </p:sp>
      <p:sp>
        <p:nvSpPr>
          <p:cNvPr id="3" name="Content Placeholder 2"/>
          <p:cNvSpPr>
            <a:spLocks noGrp="1"/>
          </p:cNvSpPr>
          <p:nvPr>
            <p:ph sz="half" idx="1"/>
          </p:nvPr>
        </p:nvSpPr>
        <p:spPr/>
        <p:txBody>
          <a:bodyPr>
            <a:normAutofit fontScale="92500"/>
          </a:bodyPr>
          <a:lstStyle/>
          <a:p>
            <a:r>
              <a:rPr lang="en-US" dirty="0" smtClean="0">
                <a:hlinkClick r:id="rId3"/>
              </a:rPr>
              <a:t>http://www.defense.gov/multimedia/</a:t>
            </a:r>
            <a:endParaRPr lang="en-US" dirty="0" smtClean="0"/>
          </a:p>
          <a:p>
            <a:endParaRPr lang="en-US" dirty="0" smtClean="0"/>
          </a:p>
          <a:p>
            <a:pPr>
              <a:buNone/>
            </a:pPr>
            <a:r>
              <a:rPr lang="en-US" dirty="0" smtClean="0"/>
              <a:t>How many “wars” can you name that the United States has declared war? </a:t>
            </a:r>
          </a:p>
          <a:p>
            <a:pPr>
              <a:buNone/>
            </a:pPr>
            <a:endParaRPr lang="en-US" dirty="0" smtClean="0"/>
          </a:p>
          <a:p>
            <a:pPr>
              <a:buNone/>
            </a:pPr>
            <a:r>
              <a:rPr lang="en-US" dirty="0" smtClean="0">
                <a:hlinkClick r:id="rId4"/>
              </a:rPr>
              <a:t>http://en.wikipedia.org/wiki/Military_history_of_the_United_States</a:t>
            </a:r>
            <a:endParaRPr lang="en-US" dirty="0" smtClean="0"/>
          </a:p>
          <a:p>
            <a:pPr>
              <a:buNone/>
            </a:pPr>
            <a:endParaRPr lang="en-US" dirty="0" smtClean="0"/>
          </a:p>
          <a:p>
            <a:endParaRPr lang="en-US" dirty="0"/>
          </a:p>
        </p:txBody>
      </p:sp>
      <p:pic>
        <p:nvPicPr>
          <p:cNvPr id="7171" name="Picture 3"/>
          <p:cNvPicPr>
            <a:picLocks noGrp="1" noChangeAspect="1" noChangeArrowheads="1"/>
          </p:cNvPicPr>
          <p:nvPr>
            <p:ph sz="half" idx="2"/>
          </p:nvPr>
        </p:nvPicPr>
        <p:blipFill>
          <a:blip r:embed="rId5"/>
          <a:srcRect/>
          <a:stretch>
            <a:fillRect/>
          </a:stretch>
        </p:blipFill>
        <p:spPr bwMode="auto">
          <a:xfrm>
            <a:off x="4800600" y="1600200"/>
            <a:ext cx="4009737" cy="275669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237</TotalTime>
  <Words>756</Words>
  <Application>Microsoft Office PowerPoint</Application>
  <PresentationFormat>On-screen Show (4:3)</PresentationFormat>
  <Paragraphs>110</Paragraphs>
  <Slides>13</Slides>
  <Notes>13</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Slide 1</vt:lpstr>
      <vt:lpstr>What does the US Government do for you?</vt:lpstr>
      <vt:lpstr>Share out (psst use the smart board to finish)</vt:lpstr>
      <vt:lpstr>Preamble:  compare what you brainstormed to these Following concepts: </vt:lpstr>
      <vt:lpstr>Preamble   Categorize the government services or product below:</vt:lpstr>
      <vt:lpstr>Form A More Perfect Union</vt:lpstr>
      <vt:lpstr>Establish Justice</vt:lpstr>
      <vt:lpstr>Insure Domestic Tranquility</vt:lpstr>
      <vt:lpstr>Common Defense</vt:lpstr>
      <vt:lpstr>Slide 10</vt:lpstr>
      <vt:lpstr>General Welfare</vt:lpstr>
      <vt:lpstr>Blessing of Liberty to</vt:lpstr>
      <vt:lpstr>Slide 13</vt:lpstr>
    </vt:vector>
  </TitlesOfParts>
  <Company>Plateau Valley School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Government</dc:title>
  <dc:creator>wnichols</dc:creator>
  <cp:lastModifiedBy>Wendy Nichols</cp:lastModifiedBy>
  <cp:revision>37</cp:revision>
  <dcterms:created xsi:type="dcterms:W3CDTF">2010-08-20T21:25:28Z</dcterms:created>
  <dcterms:modified xsi:type="dcterms:W3CDTF">2010-08-23T12:54:13Z</dcterms:modified>
</cp:coreProperties>
</file>